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78" r:id="rId6"/>
    <p:sldId id="283" r:id="rId7"/>
    <p:sldId id="264" r:id="rId8"/>
    <p:sldId id="284" r:id="rId9"/>
    <p:sldId id="290" r:id="rId10"/>
    <p:sldId id="257" r:id="rId11"/>
    <p:sldId id="258" r:id="rId12"/>
    <p:sldId id="285" r:id="rId13"/>
    <p:sldId id="286" r:id="rId14"/>
    <p:sldId id="287" r:id="rId15"/>
    <p:sldId id="28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5429A21-E01C-4EF1-ACB3-CB593AB95321}">
          <p14:sldIdLst>
            <p14:sldId id="278"/>
            <p14:sldId id="283"/>
            <p14:sldId id="264"/>
            <p14:sldId id="284"/>
            <p14:sldId id="290"/>
            <p14:sldId id="257"/>
            <p14:sldId id="258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1E7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E94A0-7042-CC25-2140-A57E65615630}" v="219" dt="2025-03-20T10:48:50.436"/>
    <p1510:client id="{1D4C0164-2641-3ADA-8A79-2B2621DD709C}" v="232" dt="2025-03-20T10:55:33.955"/>
    <p1510:client id="{32163027-E3AA-070C-ED3C-90B4AC950024}" v="662" dt="2025-03-20T10:36:17.665"/>
    <p1510:client id="{5BCE803D-55AA-28C8-E28E-2B34E8F49351}" v="1" dt="2025-03-20T11:57:10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0FA412-46EF-7E9F-A13D-3EAD5297F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BA563-9CDD-9D20-7728-2F2CB5646B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643AEBE-C2FC-489C-B8CC-B2AC911C3C32}" type="datetimeFigureOut">
              <a:rPr lang="en-GB"/>
              <a:pPr>
                <a:defRPr/>
              </a:pPr>
              <a:t>20/03/2025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8B2223F-EB32-BC42-BFCE-502EA21CF4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E6DDAB9-30EB-B102-877E-20C286F7A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9F319-9A7D-D669-8F75-0EA3506E4D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044EC-C3BA-0868-F352-B2E9C6454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33758AF-EA3B-4F37-93E3-83B7163B93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17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ourier New,monospace"/>
              <a:buChar char="•"/>
            </a:pPr>
            <a:r>
              <a:rPr lang="en-GB"/>
              <a:t>International VCM is a wild west, hugely varying validation and verification methodologies, many different approaches to accreditation, different definitions and language etc</a:t>
            </a:r>
            <a:endParaRPr lang="en-US"/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ourier New,monospace"/>
              <a:buChar char="•"/>
            </a:pPr>
            <a:r>
              <a:rPr lang="en-GB"/>
              <a:t>Carbon crediting requires stringent validation and verification which is hugely expensive and time consuming, a significant long term commitment, very expensive and laborious to become accredited to verify to international standard and potentially beyond the scope of what a local authority can do; international standards only achievable at significant scale potentially beyond limit of what is achievable locally</a:t>
            </a:r>
            <a:endParaRPr lang="en-US"/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ourier New,monospace"/>
              <a:buChar char="•"/>
            </a:pPr>
            <a:r>
              <a:rPr lang="en-GB"/>
              <a:t>Ethical and moral challenges around offsetting more generally, potential issues both intrinsically for district projects and extrinsically being associated with offsetting as a brand</a:t>
            </a:r>
            <a:endParaRPr lang="en-US"/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Courier New,monospace"/>
              <a:buChar char="•"/>
            </a:pPr>
            <a:r>
              <a:rPr lang="en-GB"/>
              <a:t>Best practice is rapidly evolving and moving and might move away from offsetting completely by the time an accredited project is up and running</a:t>
            </a:r>
            <a:endParaRPr lang="en-US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3758AF-EA3B-4F37-93E3-83B7163B9391}" type="slidenum">
              <a:rPr lang="en-GB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60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3758AF-EA3B-4F37-93E3-83B7163B9391}" type="slidenum">
              <a:rPr lang="en-GB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8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940FFFDE-8FEB-9386-5130-2B74F56535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8D5CD3-A596-B27F-C980-49FF107EDB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800" kern="100">
                <a:latin typeface="Arial" panose="020B0604020202020204" pitchFamily="34" charset="0"/>
                <a:ea typeface="Calibri" panose="020F0502020204030204" pitchFamily="34" charset="0"/>
              </a:rPr>
              <a:t>SBTi concept stating companies should contribute to emissions reduction outside their own value chain – either through supporting projects or buying and retiring credits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800" kern="100">
                <a:latin typeface="Arial" panose="020B0604020202020204" pitchFamily="34" charset="0"/>
                <a:ea typeface="Calibri" panose="020F0502020204030204" pitchFamily="34" charset="0"/>
              </a:rPr>
              <a:t>Potential approaches include: Offsetting 110% (e.g. </a:t>
            </a:r>
            <a:r>
              <a:rPr lang="en-GB" sz="1800" kern="100" err="1">
                <a:latin typeface="Arial" panose="020B0604020202020204" pitchFamily="34" charset="0"/>
                <a:ea typeface="Calibri" panose="020F0502020204030204" pitchFamily="34" charset="0"/>
              </a:rPr>
              <a:t>Oxa</a:t>
            </a:r>
            <a:r>
              <a:rPr lang="en-GB" sz="1800" kern="100">
                <a:latin typeface="Arial" panose="020B0604020202020204" pitchFamily="34" charset="0"/>
                <a:ea typeface="Calibri" panose="020F0502020204030204" pitchFamily="34" charset="0"/>
              </a:rPr>
              <a:t>), external emissions inventory, internal carbon price that raises funds for BVCM; major focus on co-benefits for people and nature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800" kern="100">
                <a:latin typeface="Arial" panose="020B0604020202020204" pitchFamily="34" charset="0"/>
                <a:ea typeface="Calibri" panose="020F0502020204030204" pitchFamily="34" charset="0"/>
              </a:rPr>
              <a:t>Reduces issue of price competitiveness because buyers looking for quality rather than quantity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800" kern="100">
                <a:latin typeface="Arial" panose="020B0604020202020204" pitchFamily="34" charset="0"/>
                <a:ea typeface="Calibri" panose="020F0502020204030204" pitchFamily="34" charset="0"/>
              </a:rPr>
              <a:t>Direction of travel for best practice – “contribution rather than attribution”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800" kern="100">
                <a:latin typeface="Arial" panose="020B0604020202020204" pitchFamily="34" charset="0"/>
                <a:ea typeface="Calibri" panose="020F0502020204030204" pitchFamily="34" charset="0"/>
              </a:rPr>
              <a:t>Potentially reduces need for adhering to international VCM standards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1800" kern="100">
                <a:latin typeface="Arial" panose="020B0604020202020204" pitchFamily="34" charset="0"/>
                <a:ea typeface="Calibri" panose="020F0502020204030204" pitchFamily="34" charset="0"/>
              </a:rPr>
              <a:t>Language is shifting to one of “contributions” rather than “credit purchases”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DFF82692-AC8E-FAEE-641F-0D843B18A2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A3F0EF7-4D26-4746-8251-83263ABED8FF}" type="slidenum">
              <a:rPr lang="en-GB" altLang="en-US" sz="1200"/>
              <a:pPr/>
              <a:t>7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08455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230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3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95900" y="457200"/>
            <a:ext cx="1638300" cy="5943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4762500" cy="5943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432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0706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49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2346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200400" cy="4953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447800"/>
            <a:ext cx="3200400" cy="4953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164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2573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154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587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1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202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4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473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95900" y="457200"/>
            <a:ext cx="1638300" cy="5943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4762500" cy="59436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00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309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200400" cy="4953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447800"/>
            <a:ext cx="3200400" cy="4953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725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183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34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36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73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16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3F72E7-FFE6-D2F0-DCF6-DAF592B8D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655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8A1A16-CA56-8E7A-4D3F-6CCE2A07D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6553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 Box 7">
            <a:extLst>
              <a:ext uri="{FF2B5EF4-FFF2-40B4-BE49-F238E27FC236}">
                <a16:creationId xmlns:a16="http://schemas.microsoft.com/office/drawing/2014/main" id="{6316E14A-4076-4EC9-F1ED-BB607C54FA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4204950" cy="950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63C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029" name="Text Box 8">
            <a:extLst>
              <a:ext uri="{FF2B5EF4-FFF2-40B4-BE49-F238E27FC236}">
                <a16:creationId xmlns:a16="http://schemas.microsoft.com/office/drawing/2014/main" id="{A4226505-7676-BAF8-0E24-D88C74D79E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4204950" cy="950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63C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US"/>
          </a:p>
        </p:txBody>
      </p:sp>
      <p:sp>
        <p:nvSpPr>
          <p:cNvPr id="1030" name="Text Box 10">
            <a:extLst>
              <a:ext uri="{FF2B5EF4-FFF2-40B4-BE49-F238E27FC236}">
                <a16:creationId xmlns:a16="http://schemas.microsoft.com/office/drawing/2014/main" id="{2F52AE5F-FC7C-A039-533B-5AB1BB6805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4204950" cy="950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63C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US"/>
          </a:p>
        </p:txBody>
      </p:sp>
      <p:pic>
        <p:nvPicPr>
          <p:cNvPr id="1031" name="Picture 17">
            <a:extLst>
              <a:ext uri="{FF2B5EF4-FFF2-40B4-BE49-F238E27FC236}">
                <a16:creationId xmlns:a16="http://schemas.microsoft.com/office/drawing/2014/main" id="{7D72B5AB-9215-12DE-DDDE-9B5355B7C7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5" t="375" r="557" b="65529"/>
          <a:stretch>
            <a:fillRect/>
          </a:stretch>
        </p:blipFill>
        <p:spPr bwMode="auto">
          <a:xfrm>
            <a:off x="7056438" y="0"/>
            <a:ext cx="20875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8">
            <a:extLst>
              <a:ext uri="{FF2B5EF4-FFF2-40B4-BE49-F238E27FC236}">
                <a16:creationId xmlns:a16="http://schemas.microsoft.com/office/drawing/2014/main" id="{A589CA8A-23A7-13E9-2E08-A7A0A60794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5" t="34471" r="5786" b="636"/>
          <a:stretch>
            <a:fillRect/>
          </a:stretch>
        </p:blipFill>
        <p:spPr bwMode="auto">
          <a:xfrm>
            <a:off x="7720013" y="2743200"/>
            <a:ext cx="1423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E1E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 kern="1200">
          <a:solidFill>
            <a:srgbClr val="0E1E7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0E1E7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Times" panose="02020603050405020304" pitchFamily="18" charset="0"/>
          <a:ea typeface="+mn-ea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" panose="02020603050405020304" pitchFamily="18" charset="0"/>
          <a:ea typeface="+mn-ea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3F72E7-FFE6-D2F0-DCF6-DAF592B8D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655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8A1A16-CA56-8E7A-4D3F-6CCE2A07D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6553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 Box 7">
            <a:extLst>
              <a:ext uri="{FF2B5EF4-FFF2-40B4-BE49-F238E27FC236}">
                <a16:creationId xmlns:a16="http://schemas.microsoft.com/office/drawing/2014/main" id="{6316E14A-4076-4EC9-F1ED-BB607C54FA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4204950" cy="950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63C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Text Box 8">
            <a:extLst>
              <a:ext uri="{FF2B5EF4-FFF2-40B4-BE49-F238E27FC236}">
                <a16:creationId xmlns:a16="http://schemas.microsoft.com/office/drawing/2014/main" id="{A4226505-7676-BAF8-0E24-D88C74D79E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4204950" cy="950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63C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Text Box 10">
            <a:extLst>
              <a:ext uri="{FF2B5EF4-FFF2-40B4-BE49-F238E27FC236}">
                <a16:creationId xmlns:a16="http://schemas.microsoft.com/office/drawing/2014/main" id="{2F52AE5F-FC7C-A039-533B-5AB1BB6805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4204950" cy="950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63C9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1031" name="Picture 17">
            <a:extLst>
              <a:ext uri="{FF2B5EF4-FFF2-40B4-BE49-F238E27FC236}">
                <a16:creationId xmlns:a16="http://schemas.microsoft.com/office/drawing/2014/main" id="{7D72B5AB-9215-12DE-DDDE-9B5355B7C7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75" t="375" r="557" b="65529"/>
          <a:stretch>
            <a:fillRect/>
          </a:stretch>
        </p:blipFill>
        <p:spPr bwMode="auto">
          <a:xfrm>
            <a:off x="7056438" y="0"/>
            <a:ext cx="20875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04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E1E7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1E7D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 kern="1200">
          <a:solidFill>
            <a:srgbClr val="0E1E7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kern="1200">
          <a:solidFill>
            <a:srgbClr val="0E1E7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tx1"/>
          </a:solidFill>
          <a:latin typeface="Times" panose="02020603050405020304" pitchFamily="18" charset="0"/>
          <a:ea typeface="+mn-ea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" panose="02020603050405020304" pitchFamily="18" charset="0"/>
          <a:ea typeface="+mn-ea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4F978-A867-8DA3-94CC-FE93F82F1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749" y="485274"/>
            <a:ext cx="65532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600">
                <a:cs typeface="Arial"/>
              </a:rPr>
              <a:t>Local Carbon Oxford Project (LCOP)</a:t>
            </a:r>
          </a:p>
          <a:p>
            <a:pPr marL="0" indent="0">
              <a:buNone/>
            </a:pP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>
                <a:cs typeface="Arial"/>
              </a:rPr>
              <a:t>City Council in partnership with Low Carbon Hub, supported by Oxford Brookes University's Environmental Information Exchange/ Energy Solutions Oxfordshire (</a:t>
            </a:r>
            <a:r>
              <a:rPr lang="en-US" err="1">
                <a:cs typeface="Arial"/>
              </a:rPr>
              <a:t>ESOx</a:t>
            </a:r>
            <a:r>
              <a:rPr lang="en-US">
                <a:cs typeface="Arial"/>
              </a:rPr>
              <a:t>) </a:t>
            </a:r>
          </a:p>
          <a:p>
            <a:pPr marL="0" indent="0">
              <a:buNone/>
            </a:pPr>
            <a:endParaRPr lang="en-US">
              <a:cs typeface="Arial"/>
            </a:endParaRPr>
          </a:p>
          <a:p>
            <a:pPr marL="0" indent="0">
              <a:buNone/>
            </a:pPr>
            <a:r>
              <a:rPr lang="en-US">
                <a:cs typeface="Arial"/>
              </a:rPr>
              <a:t>Innovation project – grant funded by Innovate UK until 30 June 2025</a:t>
            </a:r>
          </a:p>
        </p:txBody>
      </p:sp>
      <p:sp>
        <p:nvSpPr>
          <p:cNvPr id="6" name="Freeform 5"/>
          <p:cNvSpPr/>
          <p:nvPr/>
        </p:nvSpPr>
        <p:spPr>
          <a:xfrm>
            <a:off x="5792589" y="4810405"/>
            <a:ext cx="1999676" cy="1999676"/>
          </a:xfrm>
          <a:custGeom>
            <a:avLst/>
            <a:gdLst/>
            <a:ahLst/>
            <a:cxnLst/>
            <a:rect l="l" t="t" r="r" b="b"/>
            <a:pathLst>
              <a:path w="1999676" h="1999676">
                <a:moveTo>
                  <a:pt x="0" y="0"/>
                </a:moveTo>
                <a:lnTo>
                  <a:pt x="1999676" y="0"/>
                </a:lnTo>
                <a:lnTo>
                  <a:pt x="1999676" y="1999676"/>
                </a:lnTo>
                <a:lnTo>
                  <a:pt x="0" y="19996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1030" name="Picture 6" descr="Energy Solutions Oxfordshire (ESOx) - Low Carbon Hu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964" y="5161403"/>
            <a:ext cx="2841625" cy="169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1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219264" cy="4953000"/>
          </a:xfrm>
        </p:spPr>
        <p:txBody>
          <a:bodyPr/>
          <a:lstStyle/>
          <a:p>
            <a:r>
              <a:rPr lang="en-GB" b="0"/>
              <a:t>Innovate UK funding ends June 2025.</a:t>
            </a:r>
          </a:p>
          <a:p>
            <a:r>
              <a:rPr lang="en-GB" b="0"/>
              <a:t>Currently investigating resourcing for continuing the pilot.</a:t>
            </a:r>
            <a:endParaRPr lang="en-GB" b="0">
              <a:cs typeface="Arial"/>
            </a:endParaRPr>
          </a:p>
          <a:p>
            <a:r>
              <a:rPr lang="en-GB" b="0"/>
              <a:t>OCC will need to support energy efficiency projects that have reached a funders contract agreement prior to 30th June, but where implementation of the work may run on.</a:t>
            </a:r>
            <a:endParaRPr lang="en-GB" b="0">
              <a:cs typeface="Arial"/>
            </a:endParaRPr>
          </a:p>
          <a:p>
            <a:r>
              <a:rPr lang="en-GB" b="0">
                <a:cs typeface="Arial"/>
              </a:rPr>
              <a:t>Opportunities to build on scheme by linking with the emerging Local Plan requirement around carbon "insetting".</a:t>
            </a:r>
          </a:p>
          <a:p>
            <a:r>
              <a:rPr lang="en-GB" b="0">
                <a:cs typeface="Arial"/>
              </a:rPr>
              <a:t>Opportunities to improve by widening scope of scheme (e.g. types of energy projects accepted).</a:t>
            </a:r>
          </a:p>
          <a:p>
            <a:r>
              <a:rPr lang="en-GB" b="0">
                <a:cs typeface="Arial"/>
              </a:rPr>
              <a:t>Innovate UK and DESNEZ are still awaiting their funding review, so follow-on grant funding in this space is still unknown.</a:t>
            </a:r>
            <a:endParaRPr lang="en-US" b="0">
              <a:solidFill>
                <a:srgbClr val="000000"/>
              </a:solidFill>
              <a:cs typeface="Arial"/>
            </a:endParaRPr>
          </a:p>
          <a:p>
            <a:r>
              <a:rPr lang="en-GB" b="0">
                <a:cs typeface="Arial"/>
              </a:rPr>
              <a:t>DESNEZ are interested in data/ insights from the project to contribute towards national retrofit policy.</a:t>
            </a:r>
            <a:endParaRPr lang="en-GB"/>
          </a:p>
          <a:p>
            <a:endParaRPr lang="en-GB" b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32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420" y="2767263"/>
            <a:ext cx="3491163" cy="609600"/>
          </a:xfrm>
        </p:spPr>
        <p:txBody>
          <a:bodyPr/>
          <a:lstStyle/>
          <a:p>
            <a:pPr algn="ctr"/>
            <a:r>
              <a:rPr lang="en-GB"/>
              <a:t>Any Questions?</a:t>
            </a:r>
            <a:br>
              <a:rPr lang="en-GB">
                <a:cs typeface="Arial"/>
              </a:rPr>
            </a:br>
            <a:br>
              <a:rPr lang="en-GB" sz="1600">
                <a:cs typeface="Arial"/>
              </a:rPr>
            </a:br>
            <a:r>
              <a:rPr lang="en-GB" sz="1600">
                <a:cs typeface="Arial"/>
              </a:rPr>
              <a:t>LCOP@oxford.gov.uk</a:t>
            </a:r>
          </a:p>
        </p:txBody>
      </p:sp>
    </p:spTree>
    <p:extLst>
      <p:ext uri="{BB962C8B-B14F-4D97-AF65-F5344CB8AC3E}">
        <p14:creationId xmlns:p14="http://schemas.microsoft.com/office/powerpoint/2010/main" val="2926479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E871-64C6-893E-0198-A38541EA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6F6B9-69D7-EE20-B869-027DF5A00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74822"/>
            <a:ext cx="7142747" cy="5089040"/>
          </a:xfrm>
        </p:spPr>
        <p:txBody>
          <a:bodyPr/>
          <a:lstStyle/>
          <a:p>
            <a:r>
              <a:rPr lang="en-GB"/>
              <a:t>For Oxford: </a:t>
            </a:r>
            <a:r>
              <a:rPr lang="en-GB" b="0"/>
              <a:t>To hit its target of Net Zero by 2040, </a:t>
            </a:r>
            <a:r>
              <a:rPr lang="en-GB" b="0" i="1"/>
              <a:t>organisations and businesses of all types and sizes </a:t>
            </a:r>
            <a:r>
              <a:rPr lang="en-GB" b="0"/>
              <a:t>across the city need to be involved in the transition.</a:t>
            </a:r>
          </a:p>
          <a:p>
            <a:pPr marL="0" indent="0">
              <a:buNone/>
            </a:pPr>
            <a:endParaRPr lang="en-GB" b="0"/>
          </a:p>
          <a:p>
            <a:r>
              <a:rPr lang="en-GB"/>
              <a:t>For energy efficiency: </a:t>
            </a:r>
            <a:r>
              <a:rPr lang="en-GB" b="0"/>
              <a:t>The amount of money needed for non-domestic retrofit is estimated at </a:t>
            </a:r>
            <a:r>
              <a:rPr lang="en-GB" b="0" i="1"/>
              <a:t>£478 million </a:t>
            </a:r>
            <a:r>
              <a:rPr lang="en-GB" b="0"/>
              <a:t>in Oxford alone</a:t>
            </a:r>
            <a:r>
              <a:rPr lang="en-GB" b="0" baseline="30000"/>
              <a:t>1</a:t>
            </a:r>
            <a:r>
              <a:rPr lang="en-GB" b="0"/>
              <a:t>.</a:t>
            </a:r>
            <a:endParaRPr lang="en-GB" b="0">
              <a:cs typeface="Arial"/>
            </a:endParaRPr>
          </a:p>
          <a:p>
            <a:pPr marL="0" indent="0">
              <a:buNone/>
            </a:pPr>
            <a:endParaRPr lang="en-GB" i="1"/>
          </a:p>
          <a:p>
            <a:r>
              <a:rPr lang="en-GB"/>
              <a:t>For business: </a:t>
            </a:r>
            <a:r>
              <a:rPr lang="en-GB" b="0"/>
              <a:t>Organisations who want to support climate action often do so by funding carbon projects (carbon crediting) that are </a:t>
            </a:r>
            <a:r>
              <a:rPr lang="en-GB" b="0" i="1"/>
              <a:t>distant and intangible</a:t>
            </a:r>
            <a:r>
              <a:rPr lang="en-GB" b="0"/>
              <a:t>.</a:t>
            </a:r>
            <a:endParaRPr lang="en-GB" b="0">
              <a:cs typeface="Arial"/>
            </a:endParaRPr>
          </a:p>
          <a:p>
            <a:endParaRPr lang="en-GB" b="0">
              <a:cs typeface="Arial"/>
            </a:endParaRPr>
          </a:p>
          <a:p>
            <a:r>
              <a:rPr lang="en-GB">
                <a:cs typeface="Arial"/>
              </a:rPr>
              <a:t>For credibility: </a:t>
            </a:r>
            <a:r>
              <a:rPr lang="en-GB" b="0">
                <a:cs typeface="Arial"/>
              </a:rPr>
              <a:t>Carbon credit markets are unregulated and have no standardisation (recent issues of </a:t>
            </a:r>
            <a:r>
              <a:rPr lang="en-GB" b="0" i="1">
                <a:cs typeface="Arial"/>
              </a:rPr>
              <a:t>"greenwashing"</a:t>
            </a:r>
            <a:r>
              <a:rPr lang="en-GB" b="0">
                <a:cs typeface="Arial"/>
              </a:rPr>
              <a:t>)</a:t>
            </a:r>
            <a:r>
              <a:rPr lang="en-GB" b="0" i="1">
                <a:cs typeface="Arial"/>
              </a:rPr>
              <a:t> </a:t>
            </a:r>
            <a:r>
              <a:rPr lang="en-GB" b="0">
                <a:cs typeface="Arial"/>
              </a:rPr>
              <a:t>we can do better locally.</a:t>
            </a:r>
          </a:p>
          <a:p>
            <a:pPr marL="0" indent="0">
              <a:buNone/>
            </a:pPr>
            <a:r>
              <a:rPr lang="en-GB" sz="1200" b="0" baseline="30000"/>
              <a:t>1 </a:t>
            </a:r>
            <a:r>
              <a:rPr lang="en-GB" sz="1200" b="0"/>
              <a:t>Estimate based on data from Energy Solutions Oxfordshire.</a:t>
            </a:r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429706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D5BF-6949-8774-AB95-BC36823D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Key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3481-7685-91CE-04B3-D16B864EB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25" y="1934375"/>
            <a:ext cx="7198229" cy="4211053"/>
          </a:xfrm>
        </p:spPr>
        <p:txBody>
          <a:bodyPr/>
          <a:lstStyle/>
          <a:p>
            <a:pPr marL="0" indent="0" algn="ctr">
              <a:buNone/>
            </a:pPr>
            <a:endParaRPr lang="en-US">
              <a:latin typeface="Arial"/>
              <a:ea typeface="Calibri"/>
              <a:cs typeface="Arial"/>
            </a:endParaRPr>
          </a:p>
          <a:p>
            <a:pPr marL="0" indent="0" algn="ctr">
              <a:buNone/>
            </a:pPr>
            <a:r>
              <a:rPr lang="en-US">
                <a:latin typeface="Arial"/>
                <a:ea typeface="Calibri"/>
                <a:cs typeface="Arial"/>
              </a:rPr>
              <a:t>To break down finance barrier for SMEs looking to do </a:t>
            </a:r>
            <a:r>
              <a:rPr lang="en-US" u="sng">
                <a:latin typeface="Arial"/>
                <a:ea typeface="Calibri"/>
                <a:cs typeface="Arial"/>
              </a:rPr>
              <a:t>non-domestic</a:t>
            </a:r>
            <a:r>
              <a:rPr lang="en-US">
                <a:latin typeface="Arial"/>
                <a:ea typeface="Calibri"/>
                <a:cs typeface="Arial"/>
              </a:rPr>
              <a:t> retrofit.</a:t>
            </a:r>
            <a:endParaRPr lang="en-US">
              <a:cs typeface="Arial"/>
            </a:endParaRPr>
          </a:p>
          <a:p>
            <a:pPr marL="0" indent="0" algn="ctr">
              <a:buNone/>
            </a:pPr>
            <a:endParaRPr lang="en-US">
              <a:ea typeface="Calibri"/>
              <a:cs typeface="Arial"/>
            </a:endParaRPr>
          </a:p>
          <a:p>
            <a:pPr marL="0" indent="0" algn="ctr">
              <a:buNone/>
            </a:pPr>
            <a:r>
              <a:rPr lang="en-US">
                <a:ea typeface="Calibri"/>
                <a:cs typeface="Arial"/>
              </a:rPr>
              <a:t>To support progress towards net zero Oxford 2040.</a:t>
            </a:r>
          </a:p>
          <a:p>
            <a:pPr marL="0" indent="0" algn="ctr">
              <a:buNone/>
            </a:pPr>
            <a:endParaRPr lang="en-US">
              <a:ea typeface="Calibri"/>
              <a:cs typeface="Arial"/>
            </a:endParaRPr>
          </a:p>
          <a:p>
            <a:pPr marL="0" indent="0" algn="ctr">
              <a:buNone/>
            </a:pPr>
            <a:r>
              <a:rPr lang="en-US">
                <a:ea typeface="Calibri"/>
                <a:cs typeface="Arial"/>
              </a:rPr>
              <a:t>To keep funding local – benefiting local </a:t>
            </a:r>
            <a:r>
              <a:rPr lang="en-US" err="1">
                <a:ea typeface="Calibri"/>
                <a:cs typeface="Arial"/>
              </a:rPr>
              <a:t>organisations</a:t>
            </a:r>
            <a:r>
              <a:rPr lang="en-US">
                <a:ea typeface="Calibri"/>
                <a:cs typeface="Arial"/>
              </a:rPr>
              <a:t> and local communities.</a:t>
            </a:r>
          </a:p>
          <a:p>
            <a:pPr marL="0" indent="0">
              <a:buNone/>
            </a:pPr>
            <a:endParaRPr lang="en-US">
              <a:ea typeface="Calibri"/>
              <a:cs typeface="Arial"/>
            </a:endParaRPr>
          </a:p>
          <a:p>
            <a:pPr marL="0" indent="0">
              <a:buNone/>
            </a:pPr>
            <a:endParaRPr lang="en-US">
              <a:ea typeface="Calibri"/>
              <a:cs typeface="Arial"/>
            </a:endParaRPr>
          </a:p>
          <a:p>
            <a:pPr marL="0" indent="0">
              <a:buNone/>
            </a:pPr>
            <a:endParaRPr lang="en-US">
              <a:ea typeface="Calibri"/>
              <a:cs typeface="Arial"/>
            </a:endParaRPr>
          </a:p>
          <a:p>
            <a:pPr marL="0" indent="0">
              <a:buNone/>
            </a:pP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494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EE871-64C6-893E-0198-A38541EA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Local Carbon Oxford?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6F6B9-69D7-EE20-B869-027DF5A00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8546"/>
            <a:ext cx="7131423" cy="5332254"/>
          </a:xfrm>
        </p:spPr>
        <p:txBody>
          <a:bodyPr/>
          <a:lstStyle/>
          <a:p>
            <a:r>
              <a:rPr lang="en-GB" b="0"/>
              <a:t>New scheme supporting local projects in Oxford that reduce carbon and improve community prosperity.</a:t>
            </a:r>
          </a:p>
          <a:p>
            <a:pPr marL="0" indent="0">
              <a:buNone/>
            </a:pPr>
            <a:endParaRPr lang="en-GB" b="0"/>
          </a:p>
          <a:p>
            <a:r>
              <a:rPr lang="en-GB" b="0"/>
              <a:t>Supports SMEs, charities and community groups to deliver vital energy efficiency works.</a:t>
            </a:r>
          </a:p>
          <a:p>
            <a:pPr marL="0" indent="0">
              <a:buNone/>
            </a:pPr>
            <a:endParaRPr lang="en-GB" b="0"/>
          </a:p>
          <a:p>
            <a:r>
              <a:rPr lang="en-GB" b="0"/>
              <a:t>Matchmaking process pairs local organisations in need of funding with businesses keen to contribute funding to support community and climate action.</a:t>
            </a:r>
          </a:p>
          <a:p>
            <a:pPr marL="0" indent="0">
              <a:buNone/>
            </a:pPr>
            <a:endParaRPr lang="en-GB" b="0"/>
          </a:p>
          <a:p>
            <a:r>
              <a:rPr lang="en-GB" b="0"/>
              <a:t>Rigorous accreditation by the Council to ensure funded measures deliver real, local and tangible action on decarbonisation.</a:t>
            </a:r>
          </a:p>
          <a:p>
            <a:endParaRPr lang="en-GB" b="0"/>
          </a:p>
          <a:p>
            <a:r>
              <a:rPr lang="en-GB" b="0"/>
              <a:t>Innovation project – OCC is grant funded by Innovate UK until June '25  to develop and pilot this new process.</a:t>
            </a:r>
            <a:endParaRPr lang="en-GB" b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392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01CE-CE9B-58C3-DF8A-377BD2C42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it works</a:t>
            </a: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0E4CD8-5BBF-346B-17E8-15385616191E}"/>
              </a:ext>
            </a:extLst>
          </p:cNvPr>
          <p:cNvSpPr/>
          <p:nvPr/>
        </p:nvSpPr>
        <p:spPr bwMode="auto">
          <a:xfrm>
            <a:off x="289559" y="1391920"/>
            <a:ext cx="2026920" cy="828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1">
                <a:solidFill>
                  <a:srgbClr val="000000"/>
                </a:solidFill>
                <a:latin typeface="Arial"/>
              </a:rPr>
              <a:t>Energy efficiency project applies to LCOP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610FB2-D1CF-8DD6-C580-C5A639561EE2}"/>
              </a:ext>
            </a:extLst>
          </p:cNvPr>
          <p:cNvSpPr/>
          <p:nvPr/>
        </p:nvSpPr>
        <p:spPr bwMode="auto">
          <a:xfrm>
            <a:off x="381000" y="5120640"/>
            <a:ext cx="1849120" cy="82804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1">
                <a:solidFill>
                  <a:srgbClr val="000000"/>
                </a:solidFill>
                <a:latin typeface="Arial"/>
              </a:rPr>
              <a:t>Prospective funder applies to LCOP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724D6A0-1459-FB0E-4805-B4DC30A5F94F}"/>
              </a:ext>
            </a:extLst>
          </p:cNvPr>
          <p:cNvSpPr/>
          <p:nvPr/>
        </p:nvSpPr>
        <p:spPr bwMode="auto">
          <a:xfrm>
            <a:off x="378459" y="3256280"/>
            <a:ext cx="1849120" cy="828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>
                <a:solidFill>
                  <a:srgbClr val="000000"/>
                </a:solidFill>
                <a:latin typeface="Arial"/>
              </a:rPr>
              <a:t>Central Register records projects and funders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D2F7DC-1EAC-2B4D-6C5C-53E51208C004}"/>
              </a:ext>
            </a:extLst>
          </p:cNvPr>
          <p:cNvSpPr/>
          <p:nvPr/>
        </p:nvSpPr>
        <p:spPr bwMode="auto">
          <a:xfrm>
            <a:off x="2503170" y="2603500"/>
            <a:ext cx="1549400" cy="828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>
                <a:solidFill>
                  <a:srgbClr val="000000"/>
                </a:solidFill>
                <a:latin typeface="Arial"/>
              </a:rPr>
              <a:t>Project and Funder match found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4CF867-B404-D759-39CD-3F0FEF7E30F8}"/>
              </a:ext>
            </a:extLst>
          </p:cNvPr>
          <p:cNvSpPr/>
          <p:nvPr/>
        </p:nvSpPr>
        <p:spPr bwMode="auto">
          <a:xfrm>
            <a:off x="3274060" y="3893820"/>
            <a:ext cx="1955800" cy="828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>
                <a:solidFill>
                  <a:srgbClr val="000000"/>
                </a:solidFill>
                <a:latin typeface="Arial"/>
              </a:rPr>
              <a:t>Tripartite funding agreement signed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CFBAC46-10BA-3D93-4448-824FE84A6FAA}"/>
              </a:ext>
            </a:extLst>
          </p:cNvPr>
          <p:cNvSpPr/>
          <p:nvPr/>
        </p:nvSpPr>
        <p:spPr bwMode="auto">
          <a:xfrm>
            <a:off x="4686300" y="2600960"/>
            <a:ext cx="1955800" cy="828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>
                <a:solidFill>
                  <a:srgbClr val="000000"/>
                </a:solidFill>
                <a:latin typeface="Arial"/>
              </a:rPr>
              <a:t>Energy efficiency measures installed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3EF72E3-C208-FA44-E124-28DEAF758E82}"/>
              </a:ext>
            </a:extLst>
          </p:cNvPr>
          <p:cNvSpPr/>
          <p:nvPr/>
        </p:nvSpPr>
        <p:spPr bwMode="auto">
          <a:xfrm>
            <a:off x="5853431" y="3893820"/>
            <a:ext cx="1181100" cy="8280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>
                <a:solidFill>
                  <a:srgbClr val="000000"/>
                </a:solidFill>
                <a:latin typeface="Arial"/>
              </a:rPr>
              <a:t>LCOP verifies install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11D7754-6106-FD44-62EC-82F7691BD935}"/>
              </a:ext>
            </a:extLst>
          </p:cNvPr>
          <p:cNvSpPr/>
          <p:nvPr/>
        </p:nvSpPr>
        <p:spPr bwMode="auto">
          <a:xfrm>
            <a:off x="7426961" y="3256280"/>
            <a:ext cx="1549400" cy="828040"/>
          </a:xfrm>
          <a:prstGeom prst="roundRect">
            <a:avLst/>
          </a:prstGeom>
          <a:solidFill>
            <a:srgbClr val="0E1E7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>
                <a:solidFill>
                  <a:srgbClr val="000000"/>
                </a:solidFill>
              </a:rPr>
              <a:t>✔️  </a:t>
            </a:r>
            <a:r>
              <a:rPr lang="en-GB" sz="1600" b="1">
                <a:solidFill>
                  <a:srgbClr val="FFFFFF"/>
                </a:solidFill>
                <a:latin typeface="Arial"/>
              </a:rPr>
              <a:t>Certificates issued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EFF65A-8E1D-EBCF-EEBE-0E36571D9F3E}"/>
              </a:ext>
            </a:extLst>
          </p:cNvPr>
          <p:cNvCxnSpPr>
            <a:stCxn id="11" idx="2"/>
            <a:endCxn id="14" idx="0"/>
          </p:cNvCxnSpPr>
          <p:nvPr/>
        </p:nvCxnSpPr>
        <p:spPr bwMode="auto">
          <a:xfrm>
            <a:off x="1303019" y="2219960"/>
            <a:ext cx="0" cy="10363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E1E7D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1032D2-6A91-F505-B94B-64933ECDDA3B}"/>
              </a:ext>
            </a:extLst>
          </p:cNvPr>
          <p:cNvCxnSpPr>
            <a:stCxn id="12" idx="0"/>
            <a:endCxn id="14" idx="2"/>
          </p:cNvCxnSpPr>
          <p:nvPr/>
        </p:nvCxnSpPr>
        <p:spPr bwMode="auto">
          <a:xfrm flipH="1" flipV="1">
            <a:off x="1303019" y="4084320"/>
            <a:ext cx="2541" cy="10363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E1E7D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E90401B-E026-ECB6-4ED8-D62EEFE34C28}"/>
              </a:ext>
            </a:extLst>
          </p:cNvPr>
          <p:cNvCxnSpPr>
            <a:stCxn id="14" idx="3"/>
            <a:endCxn id="15" idx="1"/>
          </p:cNvCxnSpPr>
          <p:nvPr/>
        </p:nvCxnSpPr>
        <p:spPr bwMode="auto">
          <a:xfrm flipV="1">
            <a:off x="2227579" y="3017520"/>
            <a:ext cx="275591" cy="6527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E1E7D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798AEDF-24E2-E92D-F9C3-94152A6D99F5}"/>
              </a:ext>
            </a:extLst>
          </p:cNvPr>
          <p:cNvCxnSpPr>
            <a:stCxn id="15" idx="2"/>
            <a:endCxn id="16" idx="0"/>
          </p:cNvCxnSpPr>
          <p:nvPr/>
        </p:nvCxnSpPr>
        <p:spPr bwMode="auto">
          <a:xfrm>
            <a:off x="3277870" y="3431540"/>
            <a:ext cx="974090" cy="4622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E1E7D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E46B48-D529-D06A-34C2-1CD9770F4704}"/>
              </a:ext>
            </a:extLst>
          </p:cNvPr>
          <p:cNvCxnSpPr>
            <a:stCxn id="16" idx="0"/>
            <a:endCxn id="19" idx="2"/>
          </p:cNvCxnSpPr>
          <p:nvPr/>
        </p:nvCxnSpPr>
        <p:spPr bwMode="auto">
          <a:xfrm flipV="1">
            <a:off x="4251960" y="3429000"/>
            <a:ext cx="1412240" cy="4648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E1E7D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B39458D-EC21-AD8A-CF08-8A091D002516}"/>
              </a:ext>
            </a:extLst>
          </p:cNvPr>
          <p:cNvCxnSpPr>
            <a:stCxn id="19" idx="2"/>
            <a:endCxn id="22" idx="0"/>
          </p:cNvCxnSpPr>
          <p:nvPr/>
        </p:nvCxnSpPr>
        <p:spPr bwMode="auto">
          <a:xfrm>
            <a:off x="5664200" y="3429000"/>
            <a:ext cx="779781" cy="4648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E1E7D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47CC2A9-409D-BC00-B827-B766B77EF7F1}"/>
              </a:ext>
            </a:extLst>
          </p:cNvPr>
          <p:cNvCxnSpPr>
            <a:stCxn id="22" idx="0"/>
            <a:endCxn id="23" idx="1"/>
          </p:cNvCxnSpPr>
          <p:nvPr/>
        </p:nvCxnSpPr>
        <p:spPr bwMode="auto">
          <a:xfrm flipV="1">
            <a:off x="6443981" y="3670300"/>
            <a:ext cx="982980" cy="22352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E1E7D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1771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B4FE57A-C0D0-FD4A-9CA7-7074AF172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046258" cy="1261310"/>
          </a:xfrm>
        </p:spPr>
        <p:txBody>
          <a:bodyPr/>
          <a:lstStyle/>
          <a:p>
            <a:pPr eaLnBrk="1" hangingPunct="1"/>
            <a:r>
              <a:rPr lang="en-GB" altLang="en-US"/>
              <a:t>Its not carbon credits, its "Beyond Value Chain Mitigation"/ CSR focussed</a:t>
            </a:r>
            <a:endParaRPr lang="en-GB" altLang="en-US">
              <a:cs typeface="Arial"/>
            </a:endParaRP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9B1EDAD2-C6C4-F7EB-8A71-BFAD103155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 marL="0" indent="0" algn="ctr" eaLnBrk="1" hangingPunct="1">
              <a:buFontTx/>
              <a:buNone/>
            </a:pPr>
            <a:r>
              <a:rPr lang="en-GB" altLang="en-US" sz="2800" b="0" i="1"/>
              <a:t>“Companies should take action or make investments outside their own value chains to reduce or remove GHG emissions in addition to their near-term and long-term science-based targets.”</a:t>
            </a:r>
          </a:p>
          <a:p>
            <a:pPr marL="0" indent="0" algn="ctr" eaLnBrk="1" hangingPunct="1">
              <a:buFontTx/>
              <a:buNone/>
            </a:pPr>
            <a:r>
              <a:rPr lang="en-GB" altLang="en-US" b="0"/>
              <a:t>Science Based Targets initiative (SBTi) Corporate Net Zero Standard on Beyond Value Chain Mitigation (BVCM)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365D906-5138-D35B-A92E-75AD2A519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Contribution, not attribution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C1388C13-E5F4-D7FE-327D-F23D7AE3E1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b="0"/>
              <a:t>Approaches vary: </a:t>
            </a:r>
          </a:p>
          <a:p>
            <a:pPr lvl="1" eaLnBrk="1" hangingPunct="1"/>
            <a:r>
              <a:rPr lang="en-GB" altLang="en-US" sz="2000"/>
              <a:t>🏭 Offsetting 110% of emissions</a:t>
            </a:r>
          </a:p>
          <a:p>
            <a:pPr lvl="1" eaLnBrk="1" hangingPunct="1"/>
            <a:r>
              <a:rPr lang="en-GB" altLang="en-US" sz="2000"/>
              <a:t>🛫 External emissions inventories</a:t>
            </a:r>
          </a:p>
          <a:p>
            <a:pPr lvl="1" eaLnBrk="1" hangingPunct="1"/>
            <a:r>
              <a:rPr lang="en-GB" altLang="en-US" sz="2000"/>
              <a:t>🏷️ Internal carbon pricing</a:t>
            </a:r>
          </a:p>
          <a:p>
            <a:pPr eaLnBrk="1" hangingPunct="1"/>
            <a:r>
              <a:rPr lang="en-GB" altLang="en-US" b="0"/>
              <a:t>Benefits of BVCM:</a:t>
            </a:r>
          </a:p>
          <a:p>
            <a:pPr lvl="1" eaLnBrk="1" hangingPunct="1"/>
            <a:r>
              <a:rPr lang="en-GB" altLang="en-US" sz="2000"/>
              <a:t>🌲 Prioritises benefits for people and nature</a:t>
            </a:r>
          </a:p>
          <a:p>
            <a:pPr lvl="1" eaLnBrk="1" hangingPunct="1"/>
            <a:r>
              <a:rPr lang="en-GB" altLang="en-US" sz="2000"/>
              <a:t>💵 Reduces issues of price competitiveness; quality over quantity</a:t>
            </a:r>
          </a:p>
          <a:p>
            <a:pPr lvl="1" eaLnBrk="1" hangingPunct="1"/>
            <a:r>
              <a:rPr lang="en-GB" altLang="en-US" sz="2000"/>
              <a:t>🚅 Direction of travel for best practice</a:t>
            </a:r>
          </a:p>
          <a:p>
            <a:pPr lvl="1" eaLnBrk="1" hangingPunct="1"/>
            <a:r>
              <a:rPr lang="en-GB" altLang="en-US" sz="2000"/>
              <a:t>🧘 Potentially increased flexibility around validation and verification</a:t>
            </a:r>
          </a:p>
          <a:p>
            <a:pPr lvl="1" eaLnBrk="1" hangingPunct="1"/>
            <a:r>
              <a:rPr lang="en-GB" altLang="en-US" sz="2000"/>
              <a:t>🗣️ Positive shift in language</a:t>
            </a:r>
          </a:p>
        </p:txBody>
      </p:sp>
      <p:sp>
        <p:nvSpPr>
          <p:cNvPr id="6" name="Freeform 5"/>
          <p:cNvSpPr/>
          <p:nvPr/>
        </p:nvSpPr>
        <p:spPr>
          <a:xfrm>
            <a:off x="6044918" y="22225"/>
            <a:ext cx="857532" cy="869950"/>
          </a:xfrm>
          <a:custGeom>
            <a:avLst/>
            <a:gdLst/>
            <a:ahLst/>
            <a:cxnLst/>
            <a:rect l="l" t="t" r="r" b="b"/>
            <a:pathLst>
              <a:path w="1999676" h="1999676">
                <a:moveTo>
                  <a:pt x="0" y="0"/>
                </a:moveTo>
                <a:lnTo>
                  <a:pt x="1999676" y="0"/>
                </a:lnTo>
                <a:lnTo>
                  <a:pt x="1999676" y="1999676"/>
                </a:lnTo>
                <a:lnTo>
                  <a:pt x="0" y="19996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7" name="Picture 6" descr="Energy Solutions Oxfordshire (ESOx) - Low Carbon Hub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t="17615" r="3886" b="23171"/>
          <a:stretch/>
        </p:blipFill>
        <p:spPr bwMode="auto">
          <a:xfrm>
            <a:off x="5530709" y="930276"/>
            <a:ext cx="188595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What's in scope?</a:t>
            </a:r>
            <a:endParaRPr lang="en-GB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405436" cy="4953000"/>
          </a:xfrm>
        </p:spPr>
        <p:txBody>
          <a:bodyPr/>
          <a:lstStyle/>
          <a:p>
            <a:r>
              <a:rPr lang="en-GB" b="0"/>
              <a:t>Project must be in Oxford and a non-domestic building.</a:t>
            </a:r>
            <a:endParaRPr lang="en-GB" b="0">
              <a:cs typeface="Arial"/>
            </a:endParaRPr>
          </a:p>
          <a:p>
            <a:r>
              <a:rPr lang="en-GB" b="0">
                <a:cs typeface="Arial"/>
              </a:rPr>
              <a:t>Funders must have a connection with Oxfordshire.</a:t>
            </a:r>
            <a:endParaRPr lang="en-GB" b="0"/>
          </a:p>
          <a:p>
            <a:r>
              <a:rPr lang="en-GB" b="0"/>
              <a:t>“Traditional” energy efficiency measures funded (because the innovative bit of this project is the "matchmaking process")</a:t>
            </a:r>
          </a:p>
          <a:p>
            <a:r>
              <a:rPr lang="en-GB" b="0">
                <a:cs typeface="Arial"/>
              </a:rPr>
              <a:t>Insulation, heating controls, lighting, solar panels, heat pumps – and more, providing we can robustly validate proposed carbon savings.</a:t>
            </a:r>
          </a:p>
          <a:p>
            <a:pPr marL="0" indent="0">
              <a:buNone/>
            </a:pPr>
            <a:endParaRPr lang="en-GB" b="0"/>
          </a:p>
          <a:p>
            <a:endParaRPr lang="en-GB" b="0"/>
          </a:p>
        </p:txBody>
      </p:sp>
      <p:pic>
        <p:nvPicPr>
          <p:cNvPr id="5" name="Picture 4" descr="A close up of a roof&#10;&#10;Description automatically generated">
            <a:extLst>
              <a:ext uri="{FF2B5EF4-FFF2-40B4-BE49-F238E27FC236}">
                <a16:creationId xmlns:a16="http://schemas.microsoft.com/office/drawing/2014/main" id="{F7C9A7F2-043D-7748-3F76-654F2D62BF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543" t="2705" r="-355" b="1555"/>
          <a:stretch/>
        </p:blipFill>
        <p:spPr>
          <a:xfrm rot="5400000">
            <a:off x="5959167" y="4204576"/>
            <a:ext cx="1537378" cy="2359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DB8DC0-F401-E6D1-1C8E-6475C2812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048" y="4574568"/>
            <a:ext cx="2212217" cy="158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reeform 5"/>
          <p:cNvSpPr/>
          <p:nvPr/>
        </p:nvSpPr>
        <p:spPr>
          <a:xfrm>
            <a:off x="381000" y="4576011"/>
            <a:ext cx="2462065" cy="1576876"/>
          </a:xfrm>
          <a:custGeom>
            <a:avLst/>
            <a:gdLst/>
            <a:ahLst/>
            <a:cxnLst/>
            <a:rect l="l" t="t" r="r" b="b"/>
            <a:pathLst>
              <a:path w="3517142" h="2426833">
                <a:moveTo>
                  <a:pt x="0" y="0"/>
                </a:moveTo>
                <a:lnTo>
                  <a:pt x="3517142" y="0"/>
                </a:lnTo>
                <a:lnTo>
                  <a:pt x="3517142" y="2426834"/>
                </a:lnTo>
                <a:lnTo>
                  <a:pt x="0" y="24268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0220" r="-50282" b="-3129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Progress &amp; impact to 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7137034" cy="3662083"/>
          </a:xfrm>
        </p:spPr>
        <p:txBody>
          <a:bodyPr/>
          <a:lstStyle/>
          <a:p>
            <a:r>
              <a:rPr lang="en-GB" b="0">
                <a:cs typeface="Arial"/>
              </a:rPr>
              <a:t>Approx £200,000 3rd party funding potential identified so far, of which £9,800 secured and already spent locally.</a:t>
            </a:r>
          </a:p>
          <a:p>
            <a:r>
              <a:rPr lang="en-GB" b="0">
                <a:cs typeface="Arial"/>
              </a:rPr>
              <a:t>Match funding by retrofit project is encouraged, which would increase the impact value.</a:t>
            </a:r>
          </a:p>
          <a:p>
            <a:r>
              <a:rPr lang="en-GB" b="0">
                <a:cs typeface="Arial"/>
              </a:rPr>
              <a:t>5 local organisations either applied to fund or very interested in providing funding.</a:t>
            </a:r>
          </a:p>
          <a:p>
            <a:r>
              <a:rPr lang="en-GB" b="0">
                <a:cs typeface="Arial"/>
              </a:rPr>
              <a:t>10 organisations applied/started application to receive funding.</a:t>
            </a:r>
          </a:p>
          <a:p>
            <a:r>
              <a:rPr lang="en-GB" b="0">
                <a:cs typeface="Arial"/>
              </a:rPr>
              <a:t>Further 14 organisations engaged and interested.</a:t>
            </a:r>
          </a:p>
          <a:p>
            <a:r>
              <a:rPr lang="en-GB" b="0">
                <a:cs typeface="Arial"/>
              </a:rPr>
              <a:t>3 case study projects completed to test scheme design.</a:t>
            </a:r>
          </a:p>
          <a:p>
            <a:r>
              <a:rPr lang="en-GB" b="0">
                <a:cs typeface="Arial"/>
              </a:rPr>
              <a:t>Innovate UK very interested – filmed the project for one of c.5 case studies out of a funded cohort of 50+ Local Authorities.</a:t>
            </a:r>
          </a:p>
        </p:txBody>
      </p:sp>
      <p:pic>
        <p:nvPicPr>
          <p:cNvPr id="4" name="Picture 3" descr="A blue background with white text&#10;&#10;AI-generated content may be incorrect.">
            <a:extLst>
              <a:ext uri="{FF2B5EF4-FFF2-40B4-BE49-F238E27FC236}">
                <a16:creationId xmlns:a16="http://schemas.microsoft.com/office/drawing/2014/main" id="{885463E2-6D6F-107E-A60A-D6079CB49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930038"/>
            <a:ext cx="7551616" cy="8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2292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aa614f-de40-461f-ae2a-a8a9150a32b9" xsi:nil="true"/>
    <lcf76f155ced4ddcb4097134ff3c332f xmlns="8704caa4-e5a6-4ecf-8af7-197572409e8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3B7193EF96C4468CB0D0315A17B7D3" ma:contentTypeVersion="15" ma:contentTypeDescription="Create a new document." ma:contentTypeScope="" ma:versionID="b66d3f7d0b85d011e4ec5c07b72cbd49">
  <xsd:schema xmlns:xsd="http://www.w3.org/2001/XMLSchema" xmlns:xs="http://www.w3.org/2001/XMLSchema" xmlns:p="http://schemas.microsoft.com/office/2006/metadata/properties" xmlns:ns2="8704caa4-e5a6-4ecf-8af7-197572409e8e" xmlns:ns3="89aa614f-de40-461f-ae2a-a8a9150a32b9" targetNamespace="http://schemas.microsoft.com/office/2006/metadata/properties" ma:root="true" ma:fieldsID="242b978f87eb7538334485cc4d4dadf1" ns2:_="" ns3:_="">
    <xsd:import namespace="8704caa4-e5a6-4ecf-8af7-197572409e8e"/>
    <xsd:import namespace="89aa614f-de40-461f-ae2a-a8a9150a32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4caa4-e5a6-4ecf-8af7-197572409e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dd4ae1b-e163-46e9-a8ef-d6e330c9a7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a614f-de40-461f-ae2a-a8a9150a32b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6249a2d-3873-4fe9-b45f-e2f3c67bd142}" ma:internalName="TaxCatchAll" ma:showField="CatchAllData" ma:web="89aa614f-de40-461f-ae2a-a8a9150a32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BB9E5D-833B-4FD9-B505-8C7A6DC2B2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C3F939-F6F6-43AA-ACB6-7B0F5CDCB305}">
  <ds:schemaRefs>
    <ds:schemaRef ds:uri="8704caa4-e5a6-4ecf-8af7-197572409e8e"/>
    <ds:schemaRef ds:uri="89aa614f-de40-461f-ae2a-a8a9150a32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20BAF28-4191-4DD4-B6B4-28F9375B5782}">
  <ds:schemaRefs>
    <ds:schemaRef ds:uri="8704caa4-e5a6-4ecf-8af7-197572409e8e"/>
    <ds:schemaRef ds:uri="89aa614f-de40-461f-ae2a-a8a9150a32b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11</Slides>
  <Notes>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Blank Presentation</vt:lpstr>
      <vt:lpstr>1_Blank Presentation</vt:lpstr>
      <vt:lpstr>PowerPoint Presentation</vt:lpstr>
      <vt:lpstr>The challenges</vt:lpstr>
      <vt:lpstr>Key Objectives </vt:lpstr>
      <vt:lpstr>What is Local Carbon Oxford?</vt:lpstr>
      <vt:lpstr>How it works</vt:lpstr>
      <vt:lpstr>Its not carbon credits, its "Beyond Value Chain Mitigation"/ CSR focussed</vt:lpstr>
      <vt:lpstr>Contribution, not attribution</vt:lpstr>
      <vt:lpstr>What's in scope?</vt:lpstr>
      <vt:lpstr>Progress &amp; impact to date</vt:lpstr>
      <vt:lpstr>What next?</vt:lpstr>
      <vt:lpstr>Any Questions?  LCOP@oxford.gov.uk</vt:lpstr>
    </vt:vector>
  </TitlesOfParts>
  <Company>K-Design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leahy</dc:creator>
  <cp:revision>5</cp:revision>
  <dcterms:created xsi:type="dcterms:W3CDTF">2007-06-25T10:49:02Z</dcterms:created>
  <dcterms:modified xsi:type="dcterms:W3CDTF">2025-03-20T11:57:41Z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0x0101006E3B7193EF96C4468CB0D0315A17B7D3</vt:lpwstr>
  </property>
  <property fmtid="{D5CDD505-2E9C-101B-9397-08002B2CF9AE}" pid="3" name="MediaServiceImageTags">
    <vt:lpwstr/>
  </property>
</Properties>
</file>